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471" r:id="rId3"/>
    <p:sldId id="263" r:id="rId4"/>
    <p:sldId id="450" r:id="rId5"/>
    <p:sldId id="452" r:id="rId6"/>
    <p:sldId id="451" r:id="rId7"/>
    <p:sldId id="453" r:id="rId8"/>
    <p:sldId id="455" r:id="rId9"/>
    <p:sldId id="456" r:id="rId10"/>
    <p:sldId id="457" r:id="rId11"/>
    <p:sldId id="458" r:id="rId12"/>
    <p:sldId id="459" r:id="rId13"/>
    <p:sldId id="466" r:id="rId14"/>
    <p:sldId id="460" r:id="rId15"/>
    <p:sldId id="465" r:id="rId16"/>
    <p:sldId id="467" r:id="rId17"/>
    <p:sldId id="461" r:id="rId18"/>
    <p:sldId id="463" r:id="rId19"/>
    <p:sldId id="464" r:id="rId20"/>
    <p:sldId id="261" r:id="rId21"/>
    <p:sldId id="468" r:id="rId22"/>
    <p:sldId id="470" r:id="rId23"/>
    <p:sldId id="469" r:id="rId24"/>
    <p:sldId id="480" r:id="rId25"/>
    <p:sldId id="259" r:id="rId26"/>
    <p:sldId id="275" r:id="rId27"/>
    <p:sldId id="479" r:id="rId28"/>
    <p:sldId id="481" r:id="rId29"/>
    <p:sldId id="482" r:id="rId30"/>
    <p:sldId id="478" r:id="rId31"/>
    <p:sldId id="258" r:id="rId32"/>
    <p:sldId id="269" r:id="rId33"/>
    <p:sldId id="270" r:id="rId34"/>
    <p:sldId id="476" r:id="rId35"/>
    <p:sldId id="485" r:id="rId36"/>
    <p:sldId id="262" r:id="rId37"/>
    <p:sldId id="264" r:id="rId38"/>
    <p:sldId id="486" r:id="rId39"/>
    <p:sldId id="281" r:id="rId40"/>
    <p:sldId id="477" r:id="rId41"/>
    <p:sldId id="462" r:id="rId42"/>
    <p:sldId id="489" r:id="rId43"/>
    <p:sldId id="282" r:id="rId44"/>
    <p:sldId id="490" r:id="rId45"/>
    <p:sldId id="491" r:id="rId46"/>
    <p:sldId id="492" r:id="rId47"/>
    <p:sldId id="493" r:id="rId48"/>
    <p:sldId id="488" r:id="rId49"/>
    <p:sldId id="487" r:id="rId50"/>
    <p:sldId id="484" r:id="rId51"/>
    <p:sldId id="283" r:id="rId52"/>
    <p:sldId id="284" r:id="rId53"/>
    <p:sldId id="494" r:id="rId54"/>
    <p:sldId id="260" r:id="rId55"/>
    <p:sldId id="268" r:id="rId56"/>
    <p:sldId id="271" r:id="rId57"/>
    <p:sldId id="274" r:id="rId58"/>
    <p:sldId id="272" r:id="rId59"/>
    <p:sldId id="474" r:id="rId60"/>
    <p:sldId id="497" r:id="rId61"/>
    <p:sldId id="276" r:id="rId62"/>
    <p:sldId id="499" r:id="rId63"/>
    <p:sldId id="500" r:id="rId64"/>
    <p:sldId id="501" r:id="rId65"/>
    <p:sldId id="502" r:id="rId66"/>
    <p:sldId id="503" r:id="rId67"/>
    <p:sldId id="495" r:id="rId68"/>
    <p:sldId id="498" r:id="rId69"/>
    <p:sldId id="496" r:id="rId70"/>
    <p:sldId id="266" r:id="rId71"/>
    <p:sldId id="277" r:id="rId72"/>
    <p:sldId id="278" r:id="rId73"/>
    <p:sldId id="279" r:id="rId74"/>
    <p:sldId id="280" r:id="rId75"/>
    <p:sldId id="265" r:id="rId76"/>
    <p:sldId id="504" r:id="rId77"/>
    <p:sldId id="473" r:id="rId78"/>
    <p:sldId id="447" r:id="rId79"/>
    <p:sldId id="435" r:id="rId80"/>
    <p:sldId id="47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0ED2E-3D69-483A-A1D3-737DA805A09E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F9B2D-85E6-4452-BFA0-3C1BE0D57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8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1259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352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585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31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555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886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8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04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246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082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414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073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802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202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1278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765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378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879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204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043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481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707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087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629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133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779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7543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9373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8011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374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50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48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424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837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684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766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649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6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3785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827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3450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19657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12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6369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5122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7695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2097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7859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630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151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7252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354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980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563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8862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9482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1167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1730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2540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0825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7005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012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3678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8174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87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81233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6743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3286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6231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07799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5914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2771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4020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728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Notes Placeholder">
            <a:extLst>
              <a:ext uri="{FF2B5EF4-FFF2-40B4-BE49-F238E27FC236}">
                <a16:creationId xmlns:a16="http://schemas.microsoft.com/office/drawing/2014/main" id="{C146B8D7-5717-4C77-A939-CCFDC5B450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78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67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otes Placeholder">
            <a:extLst>
              <a:ext uri="{FF2B5EF4-FFF2-40B4-BE49-F238E27FC236}">
                <a16:creationId xmlns:a16="http://schemas.microsoft.com/office/drawing/2014/main" id="{92E70F02-B429-4BC4-8616-615A45BD47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16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E173-105E-40B1-A4EE-07EC8F36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B7040-C92C-4381-A50F-2CC247698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58B17-3E12-4F05-9533-75AF3A3FA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2879-E28D-4C66-A84E-26F1912C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29317-E029-4779-8E95-B43B2CF5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2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61F9-6124-4CFE-AA3C-F29F4651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410C4-2AAC-48C3-8169-2E3A530E8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82DD7-41D0-4715-830E-FB31AECA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D608A-F7BB-4FF9-9A2B-A5875B14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3E53-2ED8-4BB8-96F8-F06B3BB2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3EC66-6CD3-4C0B-88B0-71C29C3A7D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32E3D-E2F8-48E3-93B8-40EF53891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AF80-0E18-4F56-8199-7251B131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09A8-BAD9-429C-8F19-2D95BCFD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8CD79-F4A5-4446-87FA-89A54C9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9D7A-65BB-452B-951B-3A7549E0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4C96-CCC5-462A-A444-41AE3540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D37-E197-4769-83EF-DC62C805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8FB5-3FA4-4A48-9F7C-0DD80007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21C06-8F0E-449C-8269-9B3CFECE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26C4-3E53-4812-B9EB-7E2FBF94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5504-CEF5-49A2-BE59-17B579579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C738D-206E-4925-98E1-986C2801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BB9DB-A903-49BF-A672-DD41F10D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2EFBC-060A-4B95-8207-FE187E5B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C2A5-C890-4A7C-8989-C3FF17A9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35A9-4069-4CF3-883D-73F890610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F404A-593F-4392-83AA-0D6602591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4E7EF-E6BF-4258-A9A5-070F6749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9E511-973C-4EB2-8856-31B0A7DD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55890-C20B-4EC0-B9CA-A5B4FEED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7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46CA-ECFC-46F4-92C8-7971828B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C826C-C726-46CB-86CF-9E9005DEA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D722D-D028-4651-B088-1ED7B1898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F9B52-A740-417D-B909-4B990CF9B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BF32A-1265-42A8-95D1-BCC5CC7DB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9AB30-F1D7-4790-8C17-15058BCD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409102-922F-41FC-9E94-72F37C0A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B0D89-BD58-4506-911E-D1199061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2CF-5563-4A63-A52C-6548826C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B175C-97A2-44E7-B409-8707C1836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9979B-6D29-40EA-8200-2DE4A1EC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AFD9-14A3-4FB5-8DCA-6E26434C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7C859-B69D-4674-9130-C04352A2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39868-341F-4D0A-9495-B8085F56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17662-132C-46A4-BF9D-49CAF1D8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0804-3C59-4D35-9E4B-26F5D2D8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E632-6774-407B-ACD7-09E34A35A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6ACFC-3BA4-48DB-814B-5FA7CC9A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9CACB-CF34-4777-BF9F-DB8A4064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99546-A2CD-4C72-B21F-73F26E02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64A1D-670D-4EA0-80C5-02283DAA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8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1677-FD58-4325-8772-0D3C8178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36B3E-9885-4EA3-AD98-771A01BF6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79BFE-86C6-462F-99B2-BCC4407C0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9AA6-B088-480F-B7B5-F5ACE1E4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E540B-19FA-4BD4-BA47-57EB063A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9950E-3F13-4BE6-BA7B-5A2FF875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38F8D-D4BC-4EF4-A24A-39CF30F0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F1689-ADF4-42EB-9A1E-5C4009DE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342E8-0EF8-409E-B4C5-3638EC7C93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34D63-B9C8-4C03-BEE1-E5EE606B8F3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9C65-F02A-4D12-8233-98608B718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56894-268A-417F-A5E4-64DE3EE1E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CA84F-1EA5-41DD-AE9F-AB9FACC6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data-apocalypse-36a14b57e3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Flow#/media/File:NetFlow_Architecture_2012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src.org/workshops/2010/aroc-guatemala/raw-attachment/wiki/Agenda/netflow-slides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eqkBdOscqc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5/5b/Firewall.png" TargetMode="Externa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eb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eb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eb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eb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eb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webp"/><Relationship Id="rId4" Type="http://schemas.openxmlformats.org/officeDocument/2006/relationships/hyperlink" Target="https://www.leaseweb.com/sites/default/files/Images/09_Products/siem-soc-diagram%402x.pn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eb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5">
            <a:extLst>
              <a:ext uri="{FF2B5EF4-FFF2-40B4-BE49-F238E27FC236}">
                <a16:creationId xmlns:a16="http://schemas.microsoft.com/office/drawing/2014/main" id="{09785C8B-E4CC-4233-93CF-CD6D7AC4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343" y="0"/>
            <a:ext cx="9200670" cy="899032"/>
          </a:xfrm>
          <a:solidFill>
            <a:schemeClr val="tx1">
              <a:alpha val="78822"/>
            </a:schemeClr>
          </a:solidFill>
        </p:spPr>
        <p:txBody>
          <a:bodyPr/>
          <a:lstStyle/>
          <a:p>
            <a:pPr marL="21613" indent="-11527" algn="ctr">
              <a:lnSpc>
                <a:spcPct val="81000"/>
              </a:lnSpc>
            </a:pPr>
            <a:r>
              <a:rPr lang="en-US" altLang="en-US" sz="354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Wykrywanie i reagowanie na incydenty bezpieczeństwa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4651242"/>
            <a:ext cx="9151684" cy="110337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 err="1">
                <a:solidFill>
                  <a:schemeClr val="bg1"/>
                </a:solidFill>
                <a:latin typeface="Arial"/>
                <a:cs typeface="Arial"/>
              </a:rPr>
              <a:t>Wykład</a:t>
            </a: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 #V </a:t>
            </a:r>
            <a:r>
              <a:rPr lang="en-US" sz="35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n-US" sz="3585" dirty="0" err="1">
                <a:solidFill>
                  <a:schemeClr val="bg1"/>
                </a:solidFill>
                <a:latin typeface="Arial"/>
                <a:cs typeface="Arial"/>
              </a:rPr>
              <a:t>Wykrywanie</a:t>
            </a:r>
            <a:r>
              <a:rPr lang="en-US" sz="35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585" dirty="0" err="1">
                <a:solidFill>
                  <a:schemeClr val="bg1"/>
                </a:solidFill>
                <a:latin typeface="Arial"/>
                <a:cs typeface="Arial"/>
              </a:rPr>
              <a:t>incydentów</a:t>
            </a:r>
            <a:r>
              <a:rPr lang="en-US" sz="35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3585" dirty="0" err="1">
                <a:solidFill>
                  <a:schemeClr val="bg1"/>
                </a:solidFill>
                <a:latin typeface="Arial"/>
                <a:cs typeface="Arial"/>
              </a:rPr>
              <a:t>bezpieczeństwa</a:t>
            </a:r>
            <a:endParaRPr sz="358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 - przykład ofensywnego rekonesansu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8FD87-6F66-4561-971F-E05EF9BE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4" y="1712070"/>
            <a:ext cx="11249891" cy="37477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32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#2 - auditd (/var/log/audit/audit.log)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3903B9-0C6C-4187-8209-269098FD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2" y="1657987"/>
            <a:ext cx="12099636" cy="4295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98F01-DAE2-4B45-9874-E44E95A514CF}"/>
              </a:ext>
            </a:extLst>
          </p:cNvPr>
          <p:cNvSpPr txBox="1"/>
          <p:nvPr/>
        </p:nvSpPr>
        <p:spPr>
          <a:xfrm>
            <a:off x="129308" y="6160655"/>
            <a:ext cx="1129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/>
              <a:t>https://github.com/elastic/beats/blob/master/filebeat/module/auditd/log/test/audit-rhel7.log</a:t>
            </a:r>
          </a:p>
        </p:txBody>
      </p:sp>
    </p:spTree>
    <p:extLst>
      <p:ext uri="{BB962C8B-B14F-4D97-AF65-F5344CB8AC3E}">
        <p14:creationId xmlns:p14="http://schemas.microsoft.com/office/powerpoint/2010/main" val="290628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#2 - auditd (/var/log/audit/audit.log)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98F01-DAE2-4B45-9874-E44E95A514CF}"/>
              </a:ext>
            </a:extLst>
          </p:cNvPr>
          <p:cNvSpPr txBox="1"/>
          <p:nvPr/>
        </p:nvSpPr>
        <p:spPr>
          <a:xfrm>
            <a:off x="129308" y="6160655"/>
            <a:ext cx="1129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/>
              <a:t>https://github.com/elastic/beats/blob/master/filebeat/module/auditd/log/test/audit-rhel7.log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5EFA6-64CE-4E75-B077-88B2D09D4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655"/>
            <a:ext cx="12192000" cy="42607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129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9274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przykładowa zawartość katalogu /var/log/ w systemie Ubuntu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93B8BC-5B85-47D3-9A98-621EA1578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5131"/>
            <a:ext cx="12192000" cy="30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C0DE54-6D90-498C-BE67-D2FEDC683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14" y="1310844"/>
            <a:ext cx="10861675" cy="5532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AB54AE0-BD78-494E-8267-056039736ADA}"/>
              </a:ext>
            </a:extLst>
          </p:cNvPr>
          <p:cNvSpPr txBox="1"/>
          <p:nvPr/>
        </p:nvSpPr>
        <p:spPr>
          <a:xfrm>
            <a:off x="1475725" y="66624"/>
            <a:ext cx="10603567" cy="9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#3 - 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C:\windows\system32\winevt\Logs\*evtx (</a:t>
            </a:r>
            <a:r>
              <a:rPr lang="en-US" sz="2000" b="1" i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eventvwr.msc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)</a:t>
            </a:r>
            <a:endParaRPr sz="2000" b="1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41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94F367-3F9D-454A-9FDD-2D67B5AEE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23" y="1570181"/>
            <a:ext cx="11423954" cy="48999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F1B75A3F-F34E-4906-8B92-FF3073CF2285}"/>
              </a:ext>
            </a:extLst>
          </p:cNvPr>
          <p:cNvSpPr txBox="1"/>
          <p:nvPr/>
        </p:nvSpPr>
        <p:spPr>
          <a:xfrm>
            <a:off x="1475725" y="66624"/>
            <a:ext cx="10603567" cy="9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#3 - 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C:\windows\system32\winevt\Logs\*evtx (</a:t>
            </a:r>
            <a:r>
              <a:rPr lang="en-US" sz="2000" b="1" i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eventvwr.msc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)</a:t>
            </a:r>
            <a:endParaRPr sz="2000" b="1">
              <a:latin typeface="Consolas" panose="020B0609020204030204" pitchFamily="49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68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9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#3 - 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C:\windows\system32\winevt\Logs\*evtx (</a:t>
            </a:r>
            <a:r>
              <a:rPr lang="en-US" sz="2000" b="1" i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eventvwr.msc</a:t>
            </a:r>
            <a:r>
              <a:rPr lang="en-US" sz="2000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)</a:t>
            </a:r>
            <a:endParaRPr sz="2000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66EB42-4AAB-4BED-9A8E-73D56461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84" y="1351591"/>
            <a:ext cx="9766387" cy="53628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826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Retencja, Rotacja, Archiwizacja, Backup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717A2-AAB1-4B65-ACAC-16DB48CBB9FB}"/>
              </a:ext>
            </a:extLst>
          </p:cNvPr>
          <p:cNvSpPr txBox="1"/>
          <p:nvPr/>
        </p:nvSpPr>
        <p:spPr>
          <a:xfrm>
            <a:off x="819510" y="1768415"/>
            <a:ext cx="110143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Ilość informacji generowanych przez ludzkość rośnie wykładniczo - </a:t>
            </a:r>
            <a:r>
              <a:rPr lang="en-US" sz="3000" i="1"/>
              <a:t>data apocalypse</a:t>
            </a:r>
            <a:r>
              <a:rPr lang="en-US" sz="3000"/>
              <a:t> (</a:t>
            </a:r>
            <a:r>
              <a:rPr lang="en-US" sz="3000">
                <a:hlinkClick r:id="rId4"/>
              </a:rPr>
              <a:t>https://towardsdatascience.com/data-apocalypse-36a14b57e3a</a:t>
            </a:r>
            <a:r>
              <a:rPr lang="en-US" sz="300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Dane (w tym rekordy zdarzeń w logach) generują się nieustannie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Przestrzeń dyskowa jest ograniczona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Kompromisem jest ustalenie limitów retencji danych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Okres retencji - jak długo dane są przechowywane (czyli po jakim czasie są automatycznie usuwane - np. 30 dni)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Limit objętościowy retencji - jak dużo przestrzeni mogą zajmować logi - np. 100 MB</a:t>
            </a:r>
          </a:p>
        </p:txBody>
      </p:sp>
    </p:spTree>
    <p:extLst>
      <p:ext uri="{BB962C8B-B14F-4D97-AF65-F5344CB8AC3E}">
        <p14:creationId xmlns:p14="http://schemas.microsoft.com/office/powerpoint/2010/main" val="300126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Retencja, Rotacja, Archiwizacja, Backup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717A2-AAB1-4B65-ACAC-16DB48CBB9FB}"/>
              </a:ext>
            </a:extLst>
          </p:cNvPr>
          <p:cNvSpPr txBox="1"/>
          <p:nvPr/>
        </p:nvSpPr>
        <p:spPr>
          <a:xfrm>
            <a:off x="845390" y="1768415"/>
            <a:ext cx="109884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Za zachowanie limitów odpowiada process tzw. rotacji logów - w systemach GNU/Linux jest to proces harmonogramu zadań </a:t>
            </a:r>
            <a:r>
              <a:rPr lang="en-US" sz="3000" i="1"/>
              <a:t>cron</a:t>
            </a:r>
            <a:r>
              <a:rPr lang="en-US" sz="3000"/>
              <a:t> - </a:t>
            </a:r>
            <a:r>
              <a:rPr lang="en-US" sz="3000" i="1"/>
              <a:t>logrotate</a:t>
            </a:r>
            <a:r>
              <a:rPr lang="en-US" sz="300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Konfigurowane są limity czasowe i objętościowe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Możliwe akcje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kompresja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usuwanie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archiwizowanie (inne nośniki, zdalne systemy)</a:t>
            </a:r>
          </a:p>
        </p:txBody>
      </p:sp>
    </p:spTree>
    <p:extLst>
      <p:ext uri="{BB962C8B-B14F-4D97-AF65-F5344CB8AC3E}">
        <p14:creationId xmlns:p14="http://schemas.microsoft.com/office/powerpoint/2010/main" val="3712653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Retencja, Rotacja, Archiwizacja, Backup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8717A2-AAB1-4B65-ACAC-16DB48CBB9FB}"/>
              </a:ext>
            </a:extLst>
          </p:cNvPr>
          <p:cNvSpPr txBox="1"/>
          <p:nvPr/>
        </p:nvSpPr>
        <p:spPr>
          <a:xfrm>
            <a:off x="845390" y="1768415"/>
            <a:ext cx="10988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/>
              <a:t>Z punktu widzenia użyteczności logów w wykrywaniu i reagowaniu na incydenty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czas zawsze działa na niekorzyść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/>
              <a:t>wraz z jego biegiem dowody ulegają zacieraniu</a:t>
            </a:r>
          </a:p>
        </p:txBody>
      </p:sp>
    </p:spTree>
    <p:extLst>
      <p:ext uri="{BB962C8B-B14F-4D97-AF65-F5344CB8AC3E}">
        <p14:creationId xmlns:p14="http://schemas.microsoft.com/office/powerpoint/2010/main" val="330190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8074" y="615203"/>
            <a:ext cx="11203708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latin typeface="Consolas" panose="020B0609020204030204" pitchFamily="49" charset="0"/>
                <a:cs typeface="Arial"/>
              </a:rPr>
              <a:t>Podstawowe źródła informacji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701446"/>
            <a:ext cx="10462846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Logi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Netflow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026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2" y="1808821"/>
            <a:ext cx="11018539" cy="35702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Netflow - pełen rejestr historii połączeń: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czas (ang. timestamp)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źródłowe i docelowe adresy (IP, MAC)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źródłowe i docelowe porty (TCP/UDP)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typ pakietu (TCP, UDP, ICMP, etc.)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użyty protokół warstwy aplikacji (IGMP, POP3, HTTP, DNS itd.)</a:t>
            </a:r>
          </a:p>
          <a:p>
            <a:pPr lvl="0"/>
            <a:endParaRPr lang="en-US" sz="3600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21CE722-A5F0-4AFA-8C35-18BD13361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2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379913" y="109266"/>
            <a:ext cx="960212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1D9B3-37F4-475F-B6FA-E80808E275D4}"/>
              </a:ext>
            </a:extLst>
          </p:cNvPr>
          <p:cNvSpPr txBox="1"/>
          <p:nvPr/>
        </p:nvSpPr>
        <p:spPr>
          <a:xfrm>
            <a:off x="350980" y="6197600"/>
            <a:ext cx="106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https://en.wikipedia.org/wiki/NetFlow#/media/File:NetFlow_Architecture_2012.png</a:t>
            </a:r>
            <a:r>
              <a:rPr lang="en-US"/>
              <a:t> </a:t>
            </a:r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ED061-587E-4B72-9E5F-28D15AA0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37" y="843101"/>
            <a:ext cx="8854117" cy="5171797"/>
          </a:xfrm>
          <a:prstGeom prst="rect">
            <a:avLst/>
          </a:prstGeom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20D648AD-926F-4DB8-9180-EB0F3C2FA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85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 (przykład -  Cisco)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1D9B3-37F4-475F-B6FA-E80808E275D4}"/>
              </a:ext>
            </a:extLst>
          </p:cNvPr>
          <p:cNvSpPr txBox="1"/>
          <p:nvPr/>
        </p:nvSpPr>
        <p:spPr>
          <a:xfrm>
            <a:off x="350980" y="6197600"/>
            <a:ext cx="106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3"/>
              </a:rPr>
              <a:t>https://nsrc.org/workshops/2010/aroc-guatemala/raw-attachment/wiki/Agenda/netflow-slides.pdf</a:t>
            </a:r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5C2D0-1EB4-41E9-8896-15E54F62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47" y="1248863"/>
            <a:ext cx="11982905" cy="4408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7BD9244B-58DB-4E01-A8F0-E4544D843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8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8764" y="2237"/>
            <a:ext cx="925021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 (przykład #2 - Cisco + Solarwinds)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1D9B3-37F4-475F-B6FA-E80808E275D4}"/>
              </a:ext>
            </a:extLst>
          </p:cNvPr>
          <p:cNvSpPr txBox="1"/>
          <p:nvPr/>
        </p:nvSpPr>
        <p:spPr>
          <a:xfrm>
            <a:off x="0" y="6488668"/>
            <a:ext cx="1135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en-US">
                <a:hlinkClick r:id="rId3"/>
              </a:rPr>
              <a:t>https://www.youtube.com/watch?v=ceqkBdOscqc</a:t>
            </a:r>
            <a:r>
              <a:rPr lang="en-US"/>
              <a:t> </a:t>
            </a:r>
            <a:endParaRPr lang="pl-PL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D6511B4-DF72-42B8-B275-F1EEAA9FF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  <p:pic>
        <p:nvPicPr>
          <p:cNvPr id="9" name="Picture 8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AD215B47-6B28-4FE9-868C-C4FAEAFCB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204"/>
            <a:ext cx="12192000" cy="52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4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8764" y="2237"/>
            <a:ext cx="9250218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Netflow - perspektywy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D6511B4-DF72-42B8-B275-F1EEAA9FF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86" y="0"/>
            <a:ext cx="2496589" cy="1101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2D7C0D-FD45-44AB-A2B8-0822C2B5E716}"/>
              </a:ext>
            </a:extLst>
          </p:cNvPr>
          <p:cNvSpPr txBox="1"/>
          <p:nvPr/>
        </p:nvSpPr>
        <p:spPr>
          <a:xfrm>
            <a:off x="767751" y="1101392"/>
            <a:ext cx="1078301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Dane netflow pozwalają na analizę komunikacji sieciowej pod różnymi kątami: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aktywność hostów (w jakim stopniu i w jakich porach)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łączność hostów z Internetem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przynależność Internetowych adresów IP (organizacja, kraj)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łączność hostów z innymi hostami (w swojej sieci, w sąsiednich sieciach)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używane protokoły (np. HTTP, HTTPS, FTP, ICMP, RDP, DNS, SMTP, Torrent, 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porty źródłowe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porty docelowe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aktywność sieciowa aplikacji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odpytywane domeny (DNS)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zawartość komunikacji (DPI - Deep Packet Inspection)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7090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503038"/>
            <a:ext cx="10462846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Firewall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Anti-Virus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DLP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IDS, 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SIEM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EDR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541EE8B-AAA9-439A-8F79-7D508418428D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Security solutions</a:t>
            </a:r>
            <a:endParaRPr sz="4175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463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2" y="1808821"/>
            <a:ext cx="1058721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Firewall (zapora sieciowa) - program kontrolujący przepływ danych przez sieć, podejmujący decyzje o zezwoleniu bądź zablokowaniu każdego indywidualnego danego pakietu.</a:t>
            </a:r>
          </a:p>
          <a:p>
            <a:pPr lvl="0"/>
            <a:endParaRPr lang="en-US" sz="3600"/>
          </a:p>
          <a:p>
            <a:pPr lvl="0"/>
            <a:r>
              <a:rPr lang="en-US" sz="3600"/>
              <a:t>Decyzje podejmowane są na podstawie konfiguracji (tzw. polityka firewall).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37562" y="1101455"/>
            <a:ext cx="1058721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Firewalle dzielimy na: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80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37561" y="928285"/>
            <a:ext cx="10713931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sieciowe (działające na dedykowanym urządzeniu, które fizycznie pośredniczy w łączności pomiędzy chronionymi zasobami a siecią/sieciami, przed którymi zasoby są chronione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  <p:pic>
        <p:nvPicPr>
          <p:cNvPr id="6" name="Picture 5" descr="Diagram, shape&#10;&#10;Description automatically generated">
            <a:extLst>
              <a:ext uri="{FF2B5EF4-FFF2-40B4-BE49-F238E27FC236}">
                <a16:creationId xmlns:a16="http://schemas.microsoft.com/office/drawing/2014/main" id="{D231649E-D6AE-44BC-88B9-7C13CB97E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66" y="2828465"/>
            <a:ext cx="5755405" cy="3163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D4FA2F-D0A0-4A89-AFC2-585FEF1BDE53}"/>
              </a:ext>
            </a:extLst>
          </p:cNvPr>
          <p:cNvSpPr txBox="1"/>
          <p:nvPr/>
        </p:nvSpPr>
        <p:spPr>
          <a:xfrm>
            <a:off x="0" y="6488668"/>
            <a:ext cx="1135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5"/>
              </a:rPr>
              <a:t>https://upload.wikimedia.org/wikipedia/commons/5/5b/Firewall.png</a:t>
            </a:r>
            <a:r>
              <a:rPr lang="en-US">
                <a:hlinkClick r:id="rId5"/>
              </a:rPr>
              <a:t> 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3563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37562" y="1101455"/>
            <a:ext cx="10587218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lokalne (działające na stacji roboczej/serwerze jako dodatkowa usługa natywnie oferowana przez system operacyjny; Windows Firewall, GNU/Linux iptables)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1CD0C68-F23D-40D2-8AB7-616BF10D2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7" y="4760343"/>
            <a:ext cx="1633268" cy="1633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A1748E-27AF-47A1-9D58-1E5F6DD6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11" y="4924245"/>
            <a:ext cx="1186184" cy="130546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169557F-8033-423B-8918-4100D449F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18" y="4845169"/>
            <a:ext cx="1633268" cy="1633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DC3F3-7C25-42B6-99AE-AAAC0B37B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16" y="4939911"/>
            <a:ext cx="1186184" cy="130546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C0A524E-10C3-4B10-B633-E8258CA1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420" y="4845169"/>
            <a:ext cx="1633268" cy="1633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BBE0F-453D-4B27-A86D-F3732D70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487" y="4939911"/>
            <a:ext cx="1186184" cy="13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2" y="1443062"/>
            <a:ext cx="10190285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Są to chronoligczne rejestry zdarzeń generowane przez wszelkiego rodzaju aplikacje i usługi (w tym również komponenty systemu operacyjnego).</a:t>
            </a:r>
          </a:p>
          <a:p>
            <a:pPr lvl="0"/>
            <a:endParaRPr lang="en-US" sz="3600"/>
          </a:p>
          <a:p>
            <a:pPr lvl="0"/>
            <a:r>
              <a:rPr lang="en-US" sz="3600"/>
              <a:t>Formaty: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tekstowy (np. HTTP access log, XML)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tekstowo-binarny (np. Windows *.evtx)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binarne (np. MySQL binary log)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Firewall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2781" y="1271847"/>
            <a:ext cx="10949527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Możliwości logowania zbliżone do Netflow, rozszerzone o rozróżnienie na zaakceptowane i odrzucone pakiety (możliwość niezależnej konfiguracji polityki logowania zaakceptowanych i odrzuconych pakietów).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9E465-E292-44D8-B5B6-29CA37E0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462" y="0"/>
            <a:ext cx="1331209" cy="120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AB894-1D16-4387-95F3-19F9C0022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21" y="4050638"/>
            <a:ext cx="10877550" cy="2028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60A9C-4ED9-4400-926C-2E5E4D1FE9D0}"/>
              </a:ext>
            </a:extLst>
          </p:cNvPr>
          <p:cNvSpPr txBox="1"/>
          <p:nvPr/>
        </p:nvSpPr>
        <p:spPr>
          <a:xfrm>
            <a:off x="724619" y="3584572"/>
            <a:ext cx="1135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Przykład: zapis w logu zdarzenia zablokowania pakietu iptables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2345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0452" y="66563"/>
            <a:ext cx="1103930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Anti-Virus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06829" y="985862"/>
            <a:ext cx="11205556" cy="572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Oficjalnie głównym zadaniem oprogramowania antywirusowego jest jest </a:t>
            </a:r>
            <a:r>
              <a:rPr lang="en-US" sz="3600" b="1"/>
              <a:t>identifykacja</a:t>
            </a:r>
            <a:r>
              <a:rPr lang="en-US" sz="3600"/>
              <a:t> + </a:t>
            </a:r>
            <a:r>
              <a:rPr lang="en-US" sz="3600" b="1"/>
              <a:t>prewencja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Prawidłowa identyfikacja nie zawsze oznacza prawidłową prewencję: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dysk/pamięć/zasób sieciowy?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uprawnienia, z jakimi działa malware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stopień zaawansowania malware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zagrożenia wyścigowe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konfiguracja AV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/>
              <a:t>błędy implementacyjne/projektowe w AV</a:t>
            </a:r>
          </a:p>
          <a:p>
            <a:pPr lvl="0"/>
            <a:endParaRPr lang="en-US" sz="36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F933B-DE51-4748-90DC-2EDD2C5F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58" y="66563"/>
            <a:ext cx="126212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9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65513" y="66563"/>
            <a:ext cx="11346871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Anti-Virus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06829" y="1351530"/>
            <a:ext cx="11205556" cy="4770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W praktyce co </a:t>
            </a:r>
            <a:r>
              <a:rPr lang="en-US" sz="3600" u="sng"/>
              <a:t>najmniej równie istotna</a:t>
            </a:r>
            <a:r>
              <a:rPr lang="en-US" sz="3600"/>
              <a:t> (i często zapominana/niedoceniana) jest </a:t>
            </a:r>
            <a:r>
              <a:rPr lang="en-US" sz="3600" b="1"/>
              <a:t>detekcja (raportowanie)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/>
              <a:t>Nie każde wykryte zagrożenie udaje się zablokować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/>
              <a:t>Sam fakt pojawienia się na systemie złośliwego pliku oznacza sytuację, do której nie powinno dojść!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/>
              <a:t>Ważny jest kontekst (np. typ zagrożenia, rola i waga danego systemu)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400" u="sng"/>
              <a:t>Monitoring zdarzeń AV znacznie zwiększa szanse na wykrycie i zareagowanie na incident w jego wczesnej fazie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C3F07-604F-49BD-94C5-23AEA710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58" y="66563"/>
            <a:ext cx="126212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2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Anti-Virus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606829" y="1551127"/>
            <a:ext cx="11205556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600"/>
              <a:t>Dodatkowo cenną funkcjonalnością jest zachowywanie próbek plików zidentifykowanych jako złośliwe (możliwość późniejszej analizy)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82470-BA7F-42F2-8636-E93EE58C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58" y="66563"/>
            <a:ext cx="1262120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0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07572" y="66563"/>
            <a:ext cx="11222182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Data Loss Prevention/Data Leakage Prevention (DLP)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98FE677-2147-4ABF-91A8-555A224AE081}"/>
              </a:ext>
            </a:extLst>
          </p:cNvPr>
          <p:cNvSpPr txBox="1"/>
          <p:nvPr/>
        </p:nvSpPr>
        <p:spPr>
          <a:xfrm>
            <a:off x="842782" y="1808821"/>
            <a:ext cx="10991664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Zestaw dedykowanych rozwiązań i technologii mających na celu zapobiegać wyciekom danych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Zazwyczaj w postaci oprogramowania działającego bezpośrednio na systemach, na których dane się znajdują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Zadaniem jest zapobieganie kopiowania danych oznaczonych jako wrażliwe poza zasoby organizacji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BC7BA-1B25-4196-AB03-1F8E31D3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392" y="12519"/>
            <a:ext cx="1667608" cy="11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9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07572" y="66563"/>
            <a:ext cx="11222182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Data Loss Prevention/Data Leakage Prevention (DLP)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BC7BA-1B25-4196-AB03-1F8E31D3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392" y="12519"/>
            <a:ext cx="1667608" cy="1111739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7140F5C-ED05-4441-A9D3-2C8A09FC5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38" y="2035834"/>
            <a:ext cx="6171597" cy="47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5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IDS/IPS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76280" y="1517876"/>
            <a:ext cx="11335363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IDS - Intrusion Detection System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IPS - Intrusion Prevention System (IDS z możliwością blokowania (prewencja))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NIDS - Network-based Intrusion Detection System - detekcje oparte o analizę ruchu sieciowego (np. snort, Bro)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HIDS - Host-based Intrusion Detection/Prevention System - detekcje oparte o analizę zdarzeń lokalnych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44EC8D-D836-4E10-A912-51E190422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5095" y="0"/>
            <a:ext cx="19240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81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433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600" u="sng"/>
              <a:t>SIEM - Security Information Event Management</a:t>
            </a:r>
          </a:p>
          <a:p>
            <a:pPr lvl="0"/>
            <a:endParaRPr lang="en-US" sz="3600"/>
          </a:p>
          <a:p>
            <a:pPr marL="571500" lvl="0" indent="-571500" algn="ctr">
              <a:buFont typeface="Arial" panose="020B0604020202020204" pitchFamily="34" charset="0"/>
              <a:buChar char="•"/>
            </a:pPr>
            <a:r>
              <a:rPr lang="en-US" sz="3000"/>
              <a:t>W pełni zautomatyzowane, ciągłe zbieranie, archiwizowanie i analizowanie w czasie rzeczywistym zdarzeń użytecznych z punktu widzenia bezpieczeństwa z wszelkich możliwych źródeł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000"/>
              <a:t>Scentralizowane przechowywanie i przetwarzanie logów z tak wielu źródeł, jak to możliwe - skala bardzo szybko ogranicza możliwą ilość zdarzeń, które można przesyłać, analizować i przechowywać (retencja)</a:t>
            </a:r>
          </a:p>
        </p:txBody>
      </p:sp>
      <p:pic>
        <p:nvPicPr>
          <p:cNvPr id="3" name="Picture 2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87CC585-1B5F-4CD7-93AB-A5687705F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2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Służy zarówno do: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wykrywania incydentów na bieżąco (analiza w czasie "rzeczywistym")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dowód elektroniczny, źródło, do którego można sięgnąć podczas wyjaśniania incydentu (znów kluczem jest tutaj czas odpowiedzi -  retencja!)</a:t>
            </a:r>
          </a:p>
        </p:txBody>
      </p:sp>
      <p:pic>
        <p:nvPicPr>
          <p:cNvPr id="3" name="Picture 2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87CC585-1B5F-4CD7-93AB-A5687705F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79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źródła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Anti-Virus logs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Windows event logs (Security, Application, Sysmon)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Application logs (custom)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GNU/Linux logs (audit, security, auth, messages, dmesg)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Web Application Firewall logs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Firewall logs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IDS (NIDS/HIDS) logs</a:t>
            </a:r>
          </a:p>
        </p:txBody>
      </p:sp>
      <p:pic>
        <p:nvPicPr>
          <p:cNvPr id="6" name="Picture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95088D0A-81EE-4C8F-BFBC-FD7A08661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4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1274" y="1446415"/>
            <a:ext cx="10607040" cy="498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Logi w oryginalnej postaci najczęściej prowadzone i przechowywane są bezpośrednio w dedykowanych plikach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Głównym wyjątkiem są bazy danych (np. MS SQL Server) oraz korzystające z nich aplikacje (głównie aplikacje webowe), które swoje indywidualne logi zdarzeń przechowują w dedykowanych tabelach bazodanowych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3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źródła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95854-2E06-4028-A8E2-F0414D26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817"/>
            <a:ext cx="12192000" cy="5450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84D0-D300-44BD-B389-E7D73E71EB23}"/>
              </a:ext>
            </a:extLst>
          </p:cNvPr>
          <p:cNvSpPr txBox="1"/>
          <p:nvPr/>
        </p:nvSpPr>
        <p:spPr>
          <a:xfrm>
            <a:off x="350980" y="6197600"/>
            <a:ext cx="106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Źródło: </a:t>
            </a:r>
            <a:r>
              <a:rPr lang="pl-PL">
                <a:hlinkClick r:id="rId4"/>
              </a:rPr>
              <a:t>https://www.leaseweb.com/sites/default/files/Images/09_Products/siem-soc-diagram%402x.png</a:t>
            </a:r>
            <a:r>
              <a:rPr lang="en-US">
                <a:hlinkClick r:id="rId4"/>
              </a:rPr>
              <a:t> </a:t>
            </a:r>
            <a:endParaRPr lang="pl-PL"/>
          </a:p>
        </p:txBody>
      </p:sp>
      <p:pic>
        <p:nvPicPr>
          <p:cNvPr id="7" name="Picture 6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820477D3-9C81-43E7-9702-4C3FCBE90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88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263236" y="49999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popularne rozwiązania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6" name="Picture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F0AAEA4E-ABCC-463E-97E7-876592A8A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4" y="66563"/>
            <a:ext cx="1543310" cy="1197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5D3F4C-E6A9-4885-AC0A-0AE245DB8958}"/>
              </a:ext>
            </a:extLst>
          </p:cNvPr>
          <p:cNvSpPr txBox="1"/>
          <p:nvPr/>
        </p:nvSpPr>
        <p:spPr>
          <a:xfrm>
            <a:off x="549252" y="1644162"/>
            <a:ext cx="110934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SolarWinds Security Event Manager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Datadog Security Monitoring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ManageEngine EventLog Analyzer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Splunk Enterprise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OSSEC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LogRhythm NextGen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AT&amp;T Cybersecurity AlienVault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RSA NetWitness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HP ArcSight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IBM QRadar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/>
              <a:t>McAfee Enterprise Security Manager</a:t>
            </a:r>
          </a:p>
        </p:txBody>
      </p:sp>
    </p:spTree>
    <p:extLst>
      <p:ext uri="{BB962C8B-B14F-4D97-AF65-F5344CB8AC3E}">
        <p14:creationId xmlns:p14="http://schemas.microsoft.com/office/powerpoint/2010/main" val="3088516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Wszystkie reguły detekcji (zarówno w AV, EDR jak i SIEM) opierają się o </a:t>
            </a:r>
            <a:r>
              <a:rPr lang="en-US" sz="3200" b="1"/>
              <a:t>zdarzenia bazowe</a:t>
            </a:r>
            <a:r>
              <a:rPr lang="en-US" sz="3200"/>
              <a:t>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nawiązanie połączenia sieciowego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stworzenie/modyfikacja/usunięcie/odczyt pliku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uruchomienie/zakończenie procesu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zmiana konfiguracji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zdarzenia uwierzytelniania (zalogowanie się użytkownika do systemu)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F8502C5-BBC6-470D-A97C-8AB69A47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3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Zdarzenia bazowe mają zarówno uniwersalne jak i specyficzne właściwości,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czas (ang. </a:t>
            </a:r>
            <a:r>
              <a:rPr lang="en-US" sz="3200" i="1"/>
              <a:t>timestamp</a:t>
            </a:r>
            <a:r>
              <a:rPr lang="en-US" sz="3200"/>
              <a:t>) - wszystkie zdarzenia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status (udane/nieudane) - praktycznie wszystkie zdarzenia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nazwa hosta, adres IP - zdarzenia sieciowe, uwierzytelnianie zdalne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port - zdarzenia sieciowe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nazwa pliku - np. operacje systemu plików (tworzenie/usuwanie/odczyt), ale również np. tworzenie procesu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5FBFE22-49D8-4E18-B11B-4F3A99663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750949"/>
            <a:ext cx="10994541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Na podstawie zdarzeń bazowych buduje się reguły detekcji: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proste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zagregowane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korelacyjne</a:t>
            </a:r>
          </a:p>
          <a:p>
            <a:endParaRPr lang="en-US" sz="32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5312386-8C0E-4DB0-BC00-6D370098E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43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Reguły proste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Oparte o jedno zdarzenie i warunek jego właściwości,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pojawienie się pliku o sumie kontrolnej 84fc402b0433365980ad36df89450b96d9141f76fafc69b58601de51c9b3b397 (Mimikatz)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próba nawiązania połączenia sieciowego z adresem IP 39.101.184.55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wyłączenie serwisu Windows Firewall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process nadpisujący pamięć innego procesu (process injection)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nieudana próba zalogowania (zdarzenie uwierzytelniania)</a:t>
            </a:r>
          </a:p>
          <a:p>
            <a:endParaRPr lang="en-US" sz="32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DF41495F-C993-4091-BB11-BA9AE96D9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6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Reguły zagregowane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Oparte o wystąpienie więcej niż jednego zdarzenia prostego o danym typie i właściwości,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co najmniej 10 nieudanych logowań na danego użytkownika docelowego w ciągu godziny (</a:t>
            </a:r>
            <a:r>
              <a:rPr lang="en-US" sz="3200" i="1"/>
              <a:t>brute force</a:t>
            </a:r>
            <a:r>
              <a:rPr lang="en-US" sz="32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co najmniej 10 nieudanych logowań pochodzących z danego hosta (źródłowy adres IP) w ciągu doby (</a:t>
            </a:r>
            <a:r>
              <a:rPr lang="en-US" sz="3200" i="1"/>
              <a:t>brute force</a:t>
            </a:r>
            <a:r>
              <a:rPr lang="en-US" sz="3200"/>
              <a:t>/</a:t>
            </a:r>
            <a:r>
              <a:rPr lang="en-US" sz="3200" i="1"/>
              <a:t>password spray</a:t>
            </a:r>
            <a:r>
              <a:rPr lang="en-US" sz="32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co najmniej 60 plików otwartych przez dany process w ciągu 30 sekund (</a:t>
            </a:r>
            <a:r>
              <a:rPr lang="en-US" sz="3200" i="1"/>
              <a:t>potencjalny ransomware</a:t>
            </a:r>
            <a:r>
              <a:rPr lang="en-US" sz="3200"/>
              <a:t>)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B0EE2BCE-BA1A-4C2F-87E1-280E1C7BE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94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Reguły korelacyjne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Oparte o dowolne kombinacje zdarzeń prostych,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udane zalogowanie się po co najmniej 20 wcześniejszych nieudanych próbach (</a:t>
            </a:r>
            <a:r>
              <a:rPr lang="en-US" sz="3200" i="1"/>
              <a:t>udany bruteforce</a:t>
            </a:r>
            <a:r>
              <a:rPr lang="en-US" sz="32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zalogowanie się na użytkownika administracyjnego i uruchomienie programu spoza odgórnie określonej listy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wywołanie w ciągu godziny co najmniej 3 komend z danej listy (np. </a:t>
            </a:r>
            <a:r>
              <a:rPr lang="en-US" sz="3200" i="1"/>
              <a:t>systeminfo</a:t>
            </a:r>
            <a:r>
              <a:rPr lang="en-US" sz="3200"/>
              <a:t>, </a:t>
            </a:r>
            <a:r>
              <a:rPr lang="en-US" sz="3200" i="1"/>
              <a:t>ipconfig</a:t>
            </a:r>
            <a:r>
              <a:rPr lang="en-US" sz="3200"/>
              <a:t>, </a:t>
            </a:r>
            <a:r>
              <a:rPr lang="en-US" sz="3200" i="1"/>
              <a:t>nslookup, telnet, whoami</a:t>
            </a:r>
            <a:r>
              <a:rPr lang="en-US" sz="3200"/>
              <a:t>, </a:t>
            </a:r>
            <a:r>
              <a:rPr lang="en-US" sz="3200" i="1"/>
              <a:t>tasklist</a:t>
            </a:r>
            <a:r>
              <a:rPr lang="en-US" sz="3200"/>
              <a:t>, </a:t>
            </a:r>
            <a:r>
              <a:rPr lang="en-US" sz="3200" i="1"/>
              <a:t>sc</a:t>
            </a:r>
            <a:r>
              <a:rPr lang="en-US" sz="3200"/>
              <a:t>, </a:t>
            </a:r>
            <a:r>
              <a:rPr lang="en-US" sz="3200" i="1"/>
              <a:t>wmic</a:t>
            </a:r>
            <a:r>
              <a:rPr lang="en-US" sz="3200"/>
              <a:t>, </a:t>
            </a:r>
            <a:r>
              <a:rPr lang="en-US" sz="3200" i="1"/>
              <a:t>powershell, rundll32</a:t>
            </a:r>
            <a:r>
              <a:rPr lang="en-US" sz="3200"/>
              <a:t> - potencjalny ofensywny rekonesans)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47A08BD-9535-46BA-9E96-0F1955F29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5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 - scenariusze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32553" y="1260498"/>
            <a:ext cx="10994541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Większość reguł (zarówno w AV, EDR jak i SIEM) opiera się o </a:t>
            </a:r>
            <a:r>
              <a:rPr lang="en-US" sz="3200" b="1"/>
              <a:t>scenariusze wprost niepożądane (blacklist)</a:t>
            </a:r>
            <a:r>
              <a:rPr lang="en-US" sz="3200"/>
              <a:t>, np: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wykrycie obecności/użycia narzędzia ofensywnego (np. </a:t>
            </a:r>
            <a:r>
              <a:rPr lang="en-US" sz="3200" i="1"/>
              <a:t>nmap</a:t>
            </a:r>
            <a:r>
              <a:rPr lang="en-US" sz="3200"/>
              <a:t>, </a:t>
            </a:r>
            <a:r>
              <a:rPr lang="en-US" sz="3200" i="1"/>
              <a:t>mimikatz</a:t>
            </a:r>
            <a:r>
              <a:rPr lang="en-US" sz="3200"/>
              <a:t>, </a:t>
            </a:r>
            <a:r>
              <a:rPr lang="en-US" sz="3200" i="1"/>
              <a:t>Bloodhound</a:t>
            </a:r>
            <a:r>
              <a:rPr lang="en-US" sz="3200"/>
              <a:t>) lub wykrycie malware na baize: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sygnatury (suma kontrolna/ciąg znaków/reguła YARA)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nazwy pliku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heurystyki (wzorce zachowań)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kombinacji powyższych (AI, machine learning)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59BEE7F0-EAE7-48D4-B440-A48356C93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8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Detekcje - scenariusze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49178" y="1119182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konkretnych zdarzeń systemowych, np: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zdarzenia logowania (udane, nieudane)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uzyskania dostępu do zasobu (udane, nieudane)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połączenia sieciowe (zaakceptowane, odrzucone)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próba nadpisania pliku wykonywalnego/konfiguracyjnego, itd.  (udana, nieudana)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modyfikacja jednego działającego procesu przez drugi (process injection)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/>
              <a:t>jakiekolwiek reguły odzwierciedlające techniki z macierzy MITRE ATT&amp;CK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BE053CA-1698-432A-BA9C-DBE0762C2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(/var/log/nginx/*)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E70B4-3FE7-47FC-94D0-3B373FB8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95" y="1400226"/>
            <a:ext cx="104775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88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503673" y="62788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Idealne podejście do bezpieczeństwa - whitelist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17845" y="1584377"/>
            <a:ext cx="10994541" cy="492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200"/>
              <a:t>Idealnym podejściem do bezpieczeństwa jest: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domyślna odmowa/blokowanie/raportowanie wszystkiego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dodawanie wyjątków od tej reguły</a:t>
            </a:r>
          </a:p>
          <a:p>
            <a:endParaRPr lang="en-US" sz="3200"/>
          </a:p>
          <a:p>
            <a:r>
              <a:rPr lang="en-US" sz="3200"/>
              <a:t>Zastosowanie: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polityki firewall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reguły dostępu (ACL - Access Control Lists)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walidacja wejścia w aplikacjach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wykrywanie anomalii w zdarzeniach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/>
              <a:t>?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37EE6F01-2E1F-4C7D-BD76-FEF3653EC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81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50581" y="22805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reguły - wykrywanie anomalii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0"/>
              <a:t>Idealne podejście do anomaly detection: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stworzenie reguł opisujących normalne funkcjonowanie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zwracanie uwagi na wszystko, co do tych reguł nie pasuje (wykrywanie nieznanego)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03B9B49-FA5A-478A-9BF4-C58893117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97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64771" y="1783883"/>
            <a:ext cx="11055927" cy="4431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0"/>
              <a:t>Realne podejście do anomaly detection: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idealne podejście jest skrajnie trudne w praktycznej implementacji (ogromne zróżnicowanie zawartości logów, skala, ograniczenia techniczne i zasobowe   narzędzia SIEM)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w praktyce stosuje się podejście mieszane, z przewagą reguł opartych o znane scenariusze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11F75C2-890A-45AE-85CE-573178503EF5}"/>
              </a:ext>
            </a:extLst>
          </p:cNvPr>
          <p:cNvSpPr txBox="1"/>
          <p:nvPr/>
        </p:nvSpPr>
        <p:spPr>
          <a:xfrm>
            <a:off x="350581" y="22805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reguły - wykrywanie anomalii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D3D4CFEE-128E-49A9-ABC0-3A05E61C0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40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50581" y="22805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SIEM - reguły - selektywne wykrywanie anomalii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26157" y="1783883"/>
            <a:ext cx="10994541" cy="4247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/>
              <a:t>Często stosuje się reguły selektywnie wykrywające anomalie, np: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aktywność użytkownika w godzinach innych niż biznesowe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aktywność użytkownika na innym systemie niż zazwyczaj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wzmożona aktywność sieciowa (próg normy)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wzmożona aktywność procesora (próg normy)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nieudane logowanie na nieznanego (spoza listy) użytkownika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zalogowanie się na administratora inną metodą, niż standardowo stosuje się w organizacji (np. PSEXEC zamiast WMI)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zapytanie DNS o domenę, której reputacja nie jest znana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/>
              <a:t>aktywność sieciowa na nietypowym dla systemu/sieci protokole/porcie</a:t>
            </a:r>
            <a:endParaRPr 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0AAC37BC-0ECA-4D78-8AC6-617562FB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2" y="66563"/>
            <a:ext cx="1064722" cy="1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94880" y="66563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1342" y="1725694"/>
            <a:ext cx="10190285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Endpoint Detection &amp; Response - nowoczesne połączenie funkcjonalności SIEM i AV</a:t>
            </a:r>
          </a:p>
          <a:p>
            <a:pPr lvl="0"/>
            <a:endParaRPr lang="en-US" sz="3600"/>
          </a:p>
          <a:p>
            <a:pPr lvl="0"/>
            <a:r>
              <a:rPr lang="en-US" sz="3600" u="sng"/>
              <a:t>Podstawowe pojęcia: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endpoint - system, na którym działa agent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agent - component systemu EDR działający na chronionym systemie (endpoincie)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8CC742-F87A-4DE7-89B7-4E032C8D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11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507076" y="66563"/>
            <a:ext cx="11022677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14648" y="1616530"/>
            <a:ext cx="10715105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4000"/>
              <a:t>EDR - nowoczesne połączenie funkcjonalności SIEM i AV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agent działający na systemie - </a:t>
            </a:r>
            <a:r>
              <a:rPr lang="en-US" sz="3600" b="1"/>
              <a:t>endpoint protection</a:t>
            </a:r>
            <a:endParaRPr lang="en-US" sz="360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wysyłanie zdarzeń na zdalny serwer (tak jak w SIEM)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funkcjonalności pozwalające na reagowanie na incydent (</a:t>
            </a:r>
            <a:r>
              <a:rPr lang="en-US" sz="3600" b="1"/>
              <a:t>response</a:t>
            </a:r>
            <a:r>
              <a:rPr lang="en-US" sz="360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D2B24-6CF3-40D7-AB98-6DE3B60BB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24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15142" y="66563"/>
            <a:ext cx="10914611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1342" y="1085614"/>
            <a:ext cx="10190285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EDR - właściwości agenta jak w AV: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maksymalne uprawnienia (usługa z uprawnieniami </a:t>
            </a:r>
            <a:r>
              <a:rPr lang="en-US" sz="3600" i="1"/>
              <a:t>root</a:t>
            </a:r>
            <a:r>
              <a:rPr lang="en-US" sz="3600"/>
              <a:t>/</a:t>
            </a:r>
            <a:r>
              <a:rPr lang="en-US" sz="3600" i="1"/>
              <a:t>SYSTEM </a:t>
            </a:r>
            <a:r>
              <a:rPr lang="en-US" sz="3600"/>
              <a:t>+ moduł jądra </a:t>
            </a:r>
            <a:r>
              <a:rPr lang="en-US" sz="3600" i="1"/>
              <a:t>RING 0</a:t>
            </a:r>
            <a:r>
              <a:rPr lang="en-US" sz="360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wykrywanie złośliwych zachowań (</a:t>
            </a:r>
            <a:r>
              <a:rPr lang="en-US" sz="3600" b="1"/>
              <a:t>detection</a:t>
            </a:r>
            <a:r>
              <a:rPr lang="en-US" sz="3600"/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heurystyka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machine learning, AI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sygnatury/sumy kontrolne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możliwość blokowania (</a:t>
            </a:r>
            <a:r>
              <a:rPr lang="en-US" sz="3600" b="1"/>
              <a:t>prevention</a:t>
            </a:r>
            <a:r>
              <a:rPr lang="en-US" sz="360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ochrona przed usunięciem/zabiciem - tzw. self-protection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A8D72-EA70-4919-9069-4C2C41F0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21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15142" y="66563"/>
            <a:ext cx="10914611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1342" y="1085614"/>
            <a:ext cx="10190285" cy="5539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EDR - właściwości agenta podobne do SIEM: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zbieranie i wysyłanie zdarzeń na zewnętrzny serwer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konfigurowalna retencja i możliwość archiwizacji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możliwość analizy w czasie rzeczywistym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proste reguły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reguły korelacyjne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możliwość manualnego przeszukiwania i analizy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forensics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/>
              <a:t>threat hunting</a:t>
            </a:r>
          </a:p>
          <a:p>
            <a:pPr lvl="0"/>
            <a:endParaRPr lang="en-US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A5726-A52C-47C0-8C41-5C70284D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4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307572" y="66563"/>
            <a:ext cx="1122218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EDR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43029" y="1143803"/>
            <a:ext cx="10786725" cy="5663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 u="sng"/>
              <a:t>EDR - funkcjonalności pozwalające reagować</a:t>
            </a:r>
          </a:p>
          <a:p>
            <a:pPr lvl="0"/>
            <a:r>
              <a:rPr lang="en-US" sz="3600" u="sng"/>
              <a:t>możliwość reagowania na incydenty (</a:t>
            </a:r>
            <a:r>
              <a:rPr lang="en-US" sz="3600" b="1" u="sng"/>
              <a:t>response</a:t>
            </a:r>
            <a:r>
              <a:rPr lang="en-US" sz="3600" u="sng"/>
              <a:t>)</a:t>
            </a:r>
          </a:p>
          <a:p>
            <a:pPr lvl="0"/>
            <a:endParaRPr lang="en-US" sz="3600" u="sng"/>
          </a:p>
          <a:p>
            <a:pPr lvl="0"/>
            <a:r>
              <a:rPr lang="en-US" sz="3600"/>
              <a:t>Popularne funkcjonalności dające operatorom możliwość: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przeglądania listy procesów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zabijania procesów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wykonywania zrzutów pamięci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przeglądania systemu plików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przeszukiwania logów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pobierania plików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/>
              <a:t>blokowanie łączności sieciowej (network containment)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705AA-DDF2-4E68-B3E1-3E199AD3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57" y="154778"/>
            <a:ext cx="1910023" cy="14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84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503038"/>
            <a:ext cx="10462846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/>
            <a:r>
              <a:rPr lang="en-US" sz="2800"/>
              <a:t>Pojęcie Threat Huntingu odnosi się przede wszystkim do aktywnego poszukiwania dowodów  na zaistnienie incydentu bezpieczeństwa w swoim własnym środowisku.</a:t>
            </a:r>
          </a:p>
          <a:p>
            <a:pPr lvl="1"/>
            <a:endParaRPr lang="en-US" sz="2800"/>
          </a:p>
          <a:p>
            <a:pPr lvl="1"/>
            <a:r>
              <a:rPr lang="en-US" sz="2800"/>
              <a:t>Podejście polega na:</a:t>
            </a:r>
          </a:p>
          <a:p>
            <a:pPr lvl="1"/>
            <a:r>
              <a:rPr lang="en-US" sz="2800"/>
              <a:t>1. postawieniu hipotezy (np. o zainstalowanym backdoorze, który co jakiś czas komunikuje się ze swoim serwerem C2)</a:t>
            </a:r>
          </a:p>
          <a:p>
            <a:pPr lvl="1"/>
            <a:r>
              <a:rPr lang="en-US" sz="2800"/>
              <a:t>2. prowadzeniu aktywności zmierzających do udowodnienia tej hipotezy (w tym przypadku będzie to przede wszystkim analiza ruchu sieciowego - Netflow)</a:t>
            </a:r>
          </a:p>
        </p:txBody>
      </p:sp>
      <p:pic>
        <p:nvPicPr>
          <p:cNvPr id="7" name="Picture 6" descr="A close up of a weapon&#10;&#10;Description automatically generated">
            <a:extLst>
              <a:ext uri="{FF2B5EF4-FFF2-40B4-BE49-F238E27FC236}">
                <a16:creationId xmlns:a16="http://schemas.microsoft.com/office/drawing/2014/main" id="{9274701A-7F2A-4EFC-8BED-BF1F245AF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331E10EA-9749-43D5-8C42-B9BB952A3076}"/>
              </a:ext>
            </a:extLst>
          </p:cNvPr>
          <p:cNvSpPr txBox="1"/>
          <p:nvPr/>
        </p:nvSpPr>
        <p:spPr>
          <a:xfrm>
            <a:off x="307572" y="66563"/>
            <a:ext cx="11222182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</a:t>
            </a:r>
            <a:endParaRPr sz="4175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918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(/var/log/nginx/access.log)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527026-9892-47CD-AD55-1517300C2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89" y="1487977"/>
            <a:ext cx="11406033" cy="459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8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203130" y="83125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+ Threat Modeling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75652" y="1197664"/>
            <a:ext cx="10190285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Modelowanie zagrożeń (ang. threat modeling) polega na ustalaniu możliwych scenariuszy zagrożeń i wynikających z nich ryzyk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Np. jacy aktorzy zagrożeń mają motywację, by nas zaatakować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Jakie są najbardziej prawdopodobne wektory ataku (i jakie są słabe punkty naszej infrastruktury i jej zabezpieczeń)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Rezultaty threat modelingu: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podsuwają hipotezy na potrzeby Threat Huntingu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pomagają w priorytetyzacji aktywności Threat Huntingowych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307CEB4B-EA56-4BA7-8D8C-3D0A815C1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20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28467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metodologia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414732"/>
            <a:ext cx="10190285" cy="4909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2900"/>
              <a:t>Podstawą jest: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900" u="sng"/>
              <a:t>dojrzałość</a:t>
            </a:r>
            <a:r>
              <a:rPr lang="en-US" sz="2900"/>
              <a:t> środowiska i programu bezpieczeństwa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900"/>
              <a:t>obecność i stan rozwiązań bezpieczeństwa (polityk, aktualizacji, bezpiecznej konfiguracji, monitoringu)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900"/>
              <a:t>wzmocnienie możliwości detekcji poprzez analizę ATT&amp;CK MATRIX + Atomic Red Team tests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900"/>
              <a:t>wysoki poziom standardyzacji środowiska (spójne konfiguracje, polityki, nazwy użytkowników, ścieżki instalacji dodatkowych programów/skryptów, nazwy hostów, konfigracja DNS, proxy itd.)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900" u="sng"/>
              <a:t>znajomość</a:t>
            </a:r>
            <a:r>
              <a:rPr lang="en-US" sz="2900"/>
              <a:t> środowiska i programu bezpieczeństwa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1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28467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metodologia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414732"/>
            <a:ext cx="10190285" cy="5078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Dojrzałość środowiska jest warunkiem koniecznym, by threat hunting miał jakikolwiek sens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Znajomość środowiska jest warunkiem koniecznym, by threat hunting był efektywny: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wiedza, jakie są zdolności automatycznej detekcji poszczególnych technik -&gt; wiedza, których z nich warto szukać manualnie (priorytetyzacja)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wiedza pozwalająca na odróżnienie normalnych zjawisk i zachowań systemów/użytkowników od anomalii (np. używane programy, komendy, czasy, protokoły, użytkownicy, relacje między adresami IP itd.)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0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28467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metodologia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414732"/>
            <a:ext cx="10190285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Wybór, czego i w jaki sposób będziemy szukać, priorytetyzujemy na podstawie: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wiedzy o słabości środowiska i słabości zabezpieczeń/automatycznej detekcji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wiedzy o zagrożeniach (threat modeling)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znajomości środowiska (jakie rodzaje zdarzeń jest nam najłatwiej analizować pod kątem anomalii)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5F561773-DC19-488E-A024-78CB1A631D77}"/>
              </a:ext>
            </a:extLst>
          </p:cNvPr>
          <p:cNvSpPr txBox="1"/>
          <p:nvPr/>
        </p:nvSpPr>
        <p:spPr>
          <a:xfrm>
            <a:off x="792904" y="4825418"/>
            <a:ext cx="10190285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Szuka się: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bezpośrednich śladów wystąpienia danego zagrożenia/techniki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anomalii</a:t>
            </a:r>
          </a:p>
        </p:txBody>
      </p:sp>
    </p:spTree>
    <p:extLst>
      <p:ext uri="{BB962C8B-B14F-4D97-AF65-F5344CB8AC3E}">
        <p14:creationId xmlns:p14="http://schemas.microsoft.com/office/powerpoint/2010/main" val="1507632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078563" y="101599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wykrywanie</a:t>
            </a:r>
          </a:p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anomalii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10158" y="1606139"/>
            <a:ext cx="10190285" cy="5078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/>
              <a:t>Podstawową zasadą jest częstotliwość występowania danego potencjalnego IOC, np: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adresu IP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domeny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ścieżki do pliku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000"/>
              <a:t>używanego protokołu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Stosowanie widoków agregujących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Jest to jednocześnie dobry sposób na poznawanie własnego środowiska i uczenie się go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Inne anomalie statystyczne (np. czasy trwania danych aktywności)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0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0" y="0"/>
            <a:ext cx="1219199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Threat Hunting - wykrywanie</a:t>
            </a:r>
          </a:p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anomalii - popularność hashy</a:t>
            </a:r>
            <a:endParaRPr sz="2000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9" y="101599"/>
            <a:ext cx="803451" cy="615553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D344E7-35C3-439B-BE3B-F035CED4F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95" y="615553"/>
            <a:ext cx="9196829" cy="63440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59509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0" y="0"/>
            <a:ext cx="1219199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Threat Hunting - wykrywanie</a:t>
            </a:r>
          </a:p>
          <a:p>
            <a:pPr marL="11527" algn="ctr">
              <a:tabLst>
                <a:tab pos="2285133" algn="l"/>
              </a:tabLst>
              <a:defRPr/>
            </a:pPr>
            <a:r>
              <a:rPr lang="en-US" sz="2000" b="1" spc="254">
                <a:solidFill>
                  <a:srgbClr val="484646"/>
                </a:solidFill>
                <a:latin typeface="Arial"/>
                <a:cs typeface="Arial"/>
              </a:rPr>
              <a:t>anomalii - popularność hashy</a:t>
            </a:r>
            <a:endParaRPr sz="2000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CF9EB801-D290-4092-AD1C-7182E80CE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9" y="101599"/>
            <a:ext cx="803451" cy="61555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A1EECE-F8B1-49C6-AF78-099742F40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7" y="800513"/>
            <a:ext cx="8833561" cy="60574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256104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3612" y="101599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jako część </a:t>
            </a:r>
          </a:p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Incident Response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D9267F9D-4C1F-424D-9640-FBE522FB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E73488-18BA-4C1F-94AD-C0134BA541D0}"/>
              </a:ext>
            </a:extLst>
          </p:cNvPr>
          <p:cNvSpPr/>
          <p:nvPr/>
        </p:nvSpPr>
        <p:spPr>
          <a:xfrm>
            <a:off x="976496" y="1683165"/>
            <a:ext cx="3286665" cy="109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INCIDENT RESPONSE</a:t>
            </a:r>
            <a:endParaRPr lang="pl-P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C346EB-712B-4C18-B7F8-72E5DB0A84AB}"/>
              </a:ext>
            </a:extLst>
          </p:cNvPr>
          <p:cNvSpPr/>
          <p:nvPr/>
        </p:nvSpPr>
        <p:spPr>
          <a:xfrm>
            <a:off x="6506302" y="1612877"/>
            <a:ext cx="3243532" cy="1453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FORENSICS</a:t>
            </a:r>
            <a:endParaRPr lang="pl-PL" sz="2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065B5D-AA11-4D20-9823-14B9C307129C}"/>
              </a:ext>
            </a:extLst>
          </p:cNvPr>
          <p:cNvSpPr/>
          <p:nvPr/>
        </p:nvSpPr>
        <p:spPr>
          <a:xfrm>
            <a:off x="3579335" y="3531505"/>
            <a:ext cx="3286665" cy="109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THREAT HUNTING</a:t>
            </a:r>
            <a:endParaRPr lang="pl-PL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196507-D1D8-4D48-B24B-2AFAF794C184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flipH="1" flipV="1">
            <a:off x="2619829" y="2778719"/>
            <a:ext cx="959506" cy="1300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08BA017-704C-4FD1-A295-DC7A884E139D}"/>
              </a:ext>
            </a:extLst>
          </p:cNvPr>
          <p:cNvSpPr txBox="1"/>
          <p:nvPr/>
        </p:nvSpPr>
        <p:spPr>
          <a:xfrm>
            <a:off x="657024" y="4718125"/>
            <a:ext cx="104379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i="1"/>
              <a:t>Incident Response</a:t>
            </a:r>
            <a:r>
              <a:rPr lang="en-US" sz="2000"/>
              <a:t> prowadzi do  </a:t>
            </a:r>
            <a:r>
              <a:rPr lang="en-US" sz="2000" i="1"/>
              <a:t>Forensics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Forensics</a:t>
            </a:r>
            <a:r>
              <a:rPr lang="en-US" sz="2000"/>
              <a:t> prowadzi do dalszego incident response (scoping)</a:t>
            </a:r>
            <a:endParaRPr lang="en-US" sz="2000" i="1"/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Forensics</a:t>
            </a:r>
            <a:r>
              <a:rPr lang="en-US" sz="2000"/>
              <a:t> dostarcza wiedzy użytecznej w </a:t>
            </a:r>
            <a:r>
              <a:rPr lang="en-US" sz="2000" i="1"/>
              <a:t>Threat Huntingu</a:t>
            </a:r>
            <a:r>
              <a:rPr lang="en-US" sz="2000"/>
              <a:t> (IOCs, TTPs)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Threat Hunting</a:t>
            </a:r>
            <a:r>
              <a:rPr lang="en-US" sz="2000"/>
              <a:t> uzupełnia </a:t>
            </a:r>
            <a:r>
              <a:rPr lang="en-US" sz="2000" i="1"/>
              <a:t>Forensics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/>
              <a:t>Threat Hunting</a:t>
            </a:r>
            <a:r>
              <a:rPr lang="en-US" sz="2000"/>
              <a:t> prowadzi do </a:t>
            </a:r>
            <a:r>
              <a:rPr lang="en-US" sz="2000" i="1"/>
              <a:t>Incident Response</a:t>
            </a:r>
            <a:endParaRPr lang="pl-PL" sz="2000" i="1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E991A9C-6387-4905-A051-ED55377149EF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flipH="1">
            <a:off x="6866000" y="3066428"/>
            <a:ext cx="1262068" cy="1012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837FC6E-5BC1-4C94-913F-FAEB225B93CD}"/>
              </a:ext>
            </a:extLst>
          </p:cNvPr>
          <p:cNvSpPr txBox="1"/>
          <p:nvPr/>
        </p:nvSpPr>
        <p:spPr>
          <a:xfrm>
            <a:off x="657024" y="6387069"/>
            <a:ext cx="1123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Ta relacja ma zastosowanie zarówno w kontekście pojedynczego incydentu jak i wielu powiązanych ze sobą (TTP, TA).</a:t>
            </a:r>
            <a:endParaRPr lang="pl-PL" b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B542AE-AB1C-46B0-B96F-E3228C793C7C}"/>
              </a:ext>
            </a:extLst>
          </p:cNvPr>
          <p:cNvCxnSpPr>
            <a:stCxn id="7" idx="1"/>
            <a:endCxn id="3" idx="3"/>
          </p:cNvCxnSpPr>
          <p:nvPr/>
        </p:nvCxnSpPr>
        <p:spPr>
          <a:xfrm flipH="1" flipV="1">
            <a:off x="4263161" y="2230942"/>
            <a:ext cx="2243141" cy="1087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604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3612" y="101599"/>
            <a:ext cx="10034873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Hunting - dojrzałość procesu i wpływ na środowisko</a:t>
            </a:r>
            <a:endParaRPr sz="4175" b="1">
              <a:latin typeface="Arial"/>
              <a:cs typeface="Arial"/>
            </a:endParaRP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D9267F9D-4C1F-424D-9640-FBE522FB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F6308E-AD15-4B48-A52D-1DBE36081B71}"/>
              </a:ext>
            </a:extLst>
          </p:cNvPr>
          <p:cNvSpPr txBox="1"/>
          <p:nvPr/>
        </p:nvSpPr>
        <p:spPr>
          <a:xfrm>
            <a:off x="715992" y="1854679"/>
            <a:ext cx="105587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1. Podstawą jest dojrzałość samego środowiska (w tym również jego bezpieczeństwa) i jego znajomość, poprawnie działające automatyczne detekcje (SIEM, AV, EDR).</a:t>
            </a:r>
          </a:p>
          <a:p>
            <a:r>
              <a:rPr lang="en-US" sz="3000"/>
              <a:t>2. Aktywność skupiona na Threat Huntingu powinna jednocześnie prowadzić, na ile to tylko możliwe, do aktualizowania i usprawniania istniejących automatycznych detekcji.</a:t>
            </a:r>
          </a:p>
          <a:p>
            <a:r>
              <a:rPr lang="en-US" sz="3000"/>
              <a:t>3. Usprawnienia samego procesu to między innymi: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stopień pokrycia ATT&amp;CK MATRIX,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aktualne dane o IOC i zagrożeniach (intelligence feeds),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/>
              <a:t>stosowanie efektywnych metod analizy danych.</a:t>
            </a:r>
          </a:p>
        </p:txBody>
      </p:sp>
    </p:spTree>
    <p:extLst>
      <p:ext uri="{BB962C8B-B14F-4D97-AF65-F5344CB8AC3E}">
        <p14:creationId xmlns:p14="http://schemas.microsoft.com/office/powerpoint/2010/main" val="267946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143892" y="213212"/>
            <a:ext cx="10034873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Retrospektywny Threat Hunting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92905" y="1620791"/>
            <a:ext cx="10736848" cy="51706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Każdego dnia publikowane są informacje o nowych podatnościach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Każdego dnia pojawiają się nowe IOC związane z aktorami zagrożeń i ich kampaniami (próbki, sumy kontrolne, adresy IP, domeny itd.)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Regularnie publikowane są nowe techniki (odzwierciedlane później  w aktualizowanym MITRE ATT&amp;CK MATRIX)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Regularne przeszukiwanie dostępnych dla swojej infrastruktury źródeł danych pod kątem śladów wykorzystania nowych podatności/obecności nowych IOC można określić jako </a:t>
            </a:r>
            <a:r>
              <a:rPr lang="en-US" sz="2800" i="1"/>
              <a:t>Retrospektywny</a:t>
            </a:r>
            <a:r>
              <a:rPr lang="en-US" sz="2800"/>
              <a:t> </a:t>
            </a:r>
            <a:r>
              <a:rPr lang="en-US" sz="2800" i="1"/>
              <a:t>Threat Hunting </a:t>
            </a:r>
            <a:r>
              <a:rPr lang="en-US" sz="2800"/>
              <a:t>(często mylnie pojmowany/określany jako właściwy </a:t>
            </a:r>
            <a:r>
              <a:rPr lang="en-US" sz="2800" i="1"/>
              <a:t>Threat Hunting</a:t>
            </a:r>
            <a:r>
              <a:rPr lang="en-US" sz="280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2800"/>
              <a:t>Aktywność konieczna, lecz niewystarczająca, by mówić, że robi się Threat Hunting</a:t>
            </a:r>
          </a:p>
        </p:txBody>
      </p:sp>
      <p:pic>
        <p:nvPicPr>
          <p:cNvPr id="6" name="Picture 5" descr="A close up of a weapon&#10;&#10;Description automatically generated">
            <a:extLst>
              <a:ext uri="{FF2B5EF4-FFF2-40B4-BE49-F238E27FC236}">
                <a16:creationId xmlns:a16="http://schemas.microsoft.com/office/drawing/2014/main" id="{2E72A2ED-E22F-4EE5-9B67-D3BADEE9C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003" y="101599"/>
            <a:ext cx="1713967" cy="13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8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(/var/log/nginx/error*.log)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7F9C6-9D9D-4D45-960F-B6C28FB7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35" y="1687651"/>
            <a:ext cx="10178329" cy="20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59655" y="1492938"/>
            <a:ext cx="10190285" cy="498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Honeypot (z ang. "garnek miodu" w kontekście pułapki z przynęta):</a:t>
            </a:r>
          </a:p>
          <a:p>
            <a:pPr lvl="0"/>
            <a:endParaRPr lang="en-US" sz="3600"/>
          </a:p>
          <a:p>
            <a:pPr lvl="0" algn="ctr"/>
            <a:r>
              <a:rPr lang="en-US" sz="3600" u="sng"/>
              <a:t>Sprawiający wrażenie wartościowego i podatnego system lub jego element umyślnie umieszczony w środowisku po to, by został wybrany za cel przez atakującego, prowadząc w ten sposób do jego wykrycia (i ewentualnie do poznania metod działania przy jednoczesnym zdobyciu dodatkowego czasu)</a:t>
            </a:r>
          </a:p>
        </p:txBody>
      </p:sp>
      <p:pic>
        <p:nvPicPr>
          <p:cNvPr id="3" name="Picture 2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393596D9-8B2D-45DB-8F9B-548B1C4FC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22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/>
            <a:r>
              <a:rPr lang="en-US" sz="3600"/>
              <a:t>Idea stosowania honeypotów wykorzystuje przewagę właściciela systemu polegającą na znajomości własnego środowiska (podczas gdy atakujący dopiero je poznaje)</a:t>
            </a:r>
            <a:endParaRPr lang="en-US" sz="3600" u="sng"/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CFCC5DE9-FF2F-468B-BC6B-A7D712502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10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37856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Przykład #1: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umieszczony w sieci wewnętrznej serwer z wieloma uruchomionymi usługami sieciowymi i łatwą do znalezienia podatnością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podatność jest symulowana, próby jej wykorzystania (bądź innej interakcji z tym systemem) są monitorowane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serwer nie jest wykorzystywany do żadnych innych celów (atakujący tego nie wie)</a:t>
            </a:r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25A94183-5A9D-4147-8A96-19FB1BDF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3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47089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Przykład #2: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umieszczony w sieci wewnętrznej serwer z wieloma uruchomionymi usługami sieciowymi i łatwą do znalezienia podatnością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podatność jest realna (pozwalamy, by atakujący się włamał), próby jej wykorzystania (bądź innej interakcji z tym systemem) są monitorowane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serwer wykorzystywany jest wyłącznie do wykrycia atakującego i zajęcia mu czasu + ewentualnie do poznania jego TTPs)</a:t>
            </a:r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D49F5C6A-C167-46A9-950B-A28A5047A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631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759656" y="66563"/>
            <a:ext cx="1077009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Honeypots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C37F74E-6CD7-4807-BBA8-B45EA94B4B0A}"/>
              </a:ext>
            </a:extLst>
          </p:cNvPr>
          <p:cNvSpPr txBox="1"/>
          <p:nvPr/>
        </p:nvSpPr>
        <p:spPr>
          <a:xfrm>
            <a:off x="759655" y="1492938"/>
            <a:ext cx="10190285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Rolę honeypota może pełnić: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cały system (system fizyczny/maszyna wirtualna)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poszczególna usługa/aplikacja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folder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plik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konto użytkownika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000"/>
              <a:t>?</a:t>
            </a:r>
          </a:p>
        </p:txBody>
      </p:sp>
      <p:pic>
        <p:nvPicPr>
          <p:cNvPr id="5" name="Picture 4" descr="A picture containing table, sitting, orange&#10;&#10;Description automatically generated">
            <a:extLst>
              <a:ext uri="{FF2B5EF4-FFF2-40B4-BE49-F238E27FC236}">
                <a16:creationId xmlns:a16="http://schemas.microsoft.com/office/drawing/2014/main" id="{5E3F1F8A-EB3E-4828-A88D-B54C60F9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52" y="24840"/>
            <a:ext cx="1240848" cy="13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0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0452" y="66563"/>
            <a:ext cx="11430000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Źródła zdarzeń bezpieczeństwa - bezpośrednie zgłoszenia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84593" y="1667504"/>
            <a:ext cx="10190285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z="3600"/>
              <a:t>Zgłoszenia pochodzące od: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pracowników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klientów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researcherów/bounty hunterów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zewnętrznych podmiotów (firm, instytucji, policji itd.)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A72E9A3-EC6B-4C78-869B-C547A7F8C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005" y="32294"/>
            <a:ext cx="1640335" cy="16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1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490452" y="66563"/>
            <a:ext cx="11430000" cy="642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Arial"/>
                <a:cs typeface="Arial"/>
              </a:rPr>
              <a:t>Threat Intelligence</a:t>
            </a:r>
            <a:endParaRPr sz="4175" b="1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784593" y="1667504"/>
            <a:ext cx="10190285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Monitoring dark webu (e-crime forums)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/>
              <a:t>Ogłoszenia sprzedaży dostępu do danych/systemów na przestępczych forach i czarnorynkowych sklepach dotyczące danych/zasobów naszej organizacji</a:t>
            </a:r>
          </a:p>
        </p:txBody>
      </p:sp>
    </p:spTree>
    <p:extLst>
      <p:ext uri="{BB962C8B-B14F-4D97-AF65-F5344CB8AC3E}">
        <p14:creationId xmlns:p14="http://schemas.microsoft.com/office/powerpoint/2010/main" val="21508543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628074" y="615203"/>
            <a:ext cx="11203708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 algn="ctr">
              <a:tabLst>
                <a:tab pos="2285133" algn="l"/>
              </a:tabLst>
              <a:defRPr/>
            </a:pPr>
            <a:r>
              <a:rPr lang="en-US" sz="4175" b="1" spc="254">
                <a:latin typeface="Consolas" panose="020B0609020204030204" pitchFamily="49" charset="0"/>
                <a:cs typeface="Arial"/>
              </a:rPr>
              <a:t>Źródła informacji o incydentach - podsumowanie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0877EBC-62E7-4EC6-94B3-82F3ACB32DA3}"/>
              </a:ext>
            </a:extLst>
          </p:cNvPr>
          <p:cNvSpPr txBox="1"/>
          <p:nvPr/>
        </p:nvSpPr>
        <p:spPr>
          <a:xfrm>
            <a:off x="864577" y="1994743"/>
            <a:ext cx="10462846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Logi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Netflow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DLP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SIEM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EDR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Threat Hunting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Honeypots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Bezpośrednie zgłoszenia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Threat Intelligence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61627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FB21-2F74-4158-A859-A78E37C0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01" y="112764"/>
            <a:ext cx="10974157" cy="1115961"/>
          </a:xfrm>
        </p:spPr>
        <p:txBody>
          <a:bodyPr/>
          <a:lstStyle/>
          <a:p>
            <a:pPr algn="ctr">
              <a:defRPr/>
            </a:pPr>
            <a:r>
              <a:rPr lang="en-US" sz="4356" b="1">
                <a:latin typeface="Consolas" panose="020B0609020204030204" pitchFamily="49" charset="0"/>
                <a:cs typeface="Arial" panose="020B0604020202020204" pitchFamily="34" charset="0"/>
              </a:rPr>
              <a:t>Metryki?</a:t>
            </a:r>
            <a:endParaRPr lang="en-US" sz="4356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6A0F9-40B8-4C2F-A506-7CAD4ECABE89}"/>
              </a:ext>
            </a:extLst>
          </p:cNvPr>
          <p:cNvSpPr txBox="1"/>
          <p:nvPr/>
        </p:nvSpPr>
        <p:spPr>
          <a:xfrm>
            <a:off x="762201" y="1380392"/>
            <a:ext cx="109741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err="1"/>
              <a:t>Wykrywalność</a:t>
            </a:r>
            <a:r>
              <a:rPr lang="en-US" sz="3000"/>
              <a:t> incydentów?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/>
              <a:t>Udowodnienie</a:t>
            </a:r>
            <a:r>
              <a:rPr lang="en-US" sz="3000" dirty="0"/>
              <a:t>, </a:t>
            </a:r>
            <a:r>
              <a:rPr lang="en-US" sz="3000" dirty="0" err="1"/>
              <a:t>że</a:t>
            </a:r>
            <a:r>
              <a:rPr lang="en-US" sz="3000" dirty="0"/>
              <a:t> NIE </a:t>
            </a:r>
            <a:r>
              <a:rPr lang="en-US" sz="3000" dirty="0" err="1"/>
              <a:t>zaistniał</a:t>
            </a:r>
            <a:r>
              <a:rPr lang="en-US" sz="3000" dirty="0"/>
              <a:t> </a:t>
            </a:r>
            <a:r>
              <a:rPr lang="en-US" sz="3000" dirty="0" err="1"/>
              <a:t>żaden</a:t>
            </a:r>
            <a:r>
              <a:rPr lang="en-US" sz="3000" dirty="0"/>
              <a:t> </a:t>
            </a:r>
            <a:r>
              <a:rPr lang="en-US" sz="3000" dirty="0" err="1"/>
              <a:t>incydent</a:t>
            </a:r>
            <a:r>
              <a:rPr lang="en-US" sz="3000" dirty="0"/>
              <a:t> </a:t>
            </a:r>
            <a:r>
              <a:rPr lang="en-US" sz="3000" dirty="0" err="1"/>
              <a:t>poza</a:t>
            </a:r>
            <a:r>
              <a:rPr lang="en-US" sz="3000" dirty="0"/>
              <a:t> </a:t>
            </a:r>
            <a:r>
              <a:rPr lang="en-US" sz="3000" dirty="0" err="1"/>
              <a:t>tymi</a:t>
            </a:r>
            <a:r>
              <a:rPr lang="en-US" sz="3000" dirty="0"/>
              <a:t>, o </a:t>
            </a:r>
            <a:r>
              <a:rPr lang="en-US" sz="3000" dirty="0" err="1"/>
              <a:t>których</a:t>
            </a:r>
            <a:r>
              <a:rPr lang="en-US" sz="3000" dirty="0"/>
              <a:t> </a:t>
            </a:r>
            <a:r>
              <a:rPr lang="en-US" sz="3000" dirty="0" err="1"/>
              <a:t>już</a:t>
            </a:r>
            <a:r>
              <a:rPr lang="en-US" sz="3000" dirty="0"/>
              <a:t> </a:t>
            </a:r>
            <a:r>
              <a:rPr lang="en-US" sz="3000" dirty="0" err="1"/>
              <a:t>wiemy</a:t>
            </a:r>
            <a:endParaRPr lang="en-US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/>
              <a:t>Idealny </a:t>
            </a:r>
            <a:r>
              <a:rPr lang="en-US" sz="3000" dirty="0"/>
              <a:t>coverage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/>
              <a:t>Logowanie </a:t>
            </a:r>
            <a:r>
              <a:rPr lang="en-US" sz="3000" dirty="0" err="1"/>
              <a:t>i</a:t>
            </a:r>
            <a:r>
              <a:rPr lang="en-US" sz="3000" dirty="0"/>
              <a:t> </a:t>
            </a:r>
            <a:r>
              <a:rPr lang="en-US" sz="3000" dirty="0" err="1"/>
              <a:t>analiza</a:t>
            </a:r>
            <a:r>
              <a:rPr lang="en-US" sz="3000" dirty="0"/>
              <a:t> (pod </a:t>
            </a:r>
            <a:r>
              <a:rPr lang="en-US" sz="3000" dirty="0" err="1"/>
              <a:t>wieloma</a:t>
            </a:r>
            <a:r>
              <a:rPr lang="en-US" sz="3000" dirty="0"/>
              <a:t> </a:t>
            </a:r>
            <a:r>
              <a:rPr lang="en-US" sz="3000" dirty="0" err="1"/>
              <a:t>względami</a:t>
            </a:r>
            <a:r>
              <a:rPr lang="en-US" sz="3000" dirty="0"/>
              <a:t>) WSZYSTKICH </a:t>
            </a:r>
            <a:r>
              <a:rPr lang="en-US" sz="3000" dirty="0" err="1"/>
              <a:t>danych</a:t>
            </a:r>
            <a:r>
              <a:rPr lang="en-US" sz="3000" dirty="0"/>
              <a:t> </a:t>
            </a:r>
            <a:r>
              <a:rPr lang="en-US" sz="3000" dirty="0" err="1"/>
              <a:t>przepływających</a:t>
            </a:r>
            <a:r>
              <a:rPr lang="en-US" sz="3000" dirty="0"/>
              <a:t> </a:t>
            </a:r>
            <a:r>
              <a:rPr lang="en-US" sz="3000" dirty="0" err="1"/>
              <a:t>przez</a:t>
            </a:r>
            <a:r>
              <a:rPr lang="en-US" sz="3000" dirty="0"/>
              <a:t>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	</a:t>
            </a:r>
            <a:r>
              <a:rPr lang="en-US" sz="3000" dirty="0" err="1"/>
              <a:t>Nieustanna</a:t>
            </a:r>
            <a:r>
              <a:rPr lang="en-US" sz="3000" dirty="0"/>
              <a:t> </a:t>
            </a:r>
            <a:r>
              <a:rPr lang="en-US" sz="3000" dirty="0" err="1"/>
              <a:t>analiza</a:t>
            </a:r>
            <a:r>
              <a:rPr lang="en-US" sz="3000" dirty="0"/>
              <a:t> </a:t>
            </a:r>
            <a:r>
              <a:rPr lang="en-US" sz="3000" dirty="0" err="1"/>
              <a:t>retrospektywna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	Problem </a:t>
            </a:r>
            <a:r>
              <a:rPr lang="en-US" sz="3000" dirty="0" err="1"/>
              <a:t>retencji</a:t>
            </a:r>
            <a:endParaRPr lang="en-US" sz="3000" dirty="0"/>
          </a:p>
          <a:p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32315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BC9004B5-1BFF-486E-BFEA-9330C6A7C3D7}"/>
              </a:ext>
            </a:extLst>
          </p:cNvPr>
          <p:cNvSpPr txBox="1"/>
          <p:nvPr/>
        </p:nvSpPr>
        <p:spPr>
          <a:xfrm>
            <a:off x="1540329" y="3153155"/>
            <a:ext cx="9151684" cy="551689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0" tIns="0" rIns="0" bIns="0">
            <a:spAutoFit/>
          </a:bodyPr>
          <a:lstStyle/>
          <a:p>
            <a:pPr marL="11527" algn="ctr">
              <a:defRPr/>
            </a:pPr>
            <a:r>
              <a:rPr lang="en-US" sz="3585">
                <a:solidFill>
                  <a:schemeClr val="bg1"/>
                </a:solidFill>
                <a:latin typeface="Arial"/>
                <a:cs typeface="Arial"/>
              </a:rPr>
              <a:t>Koniec części #V</a:t>
            </a:r>
            <a:endParaRPr sz="3585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3858F5-AD12-48FA-8419-75EE9261B8E3}"/>
              </a:ext>
            </a:extLst>
          </p:cNvPr>
          <p:cNvSpPr txBox="1"/>
          <p:nvPr/>
        </p:nvSpPr>
        <p:spPr>
          <a:xfrm>
            <a:off x="7395563" y="3561550"/>
            <a:ext cx="27375" cy="6277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sz="408" spc="-36">
                <a:solidFill>
                  <a:srgbClr val="9E9C9E"/>
                </a:solidFill>
                <a:latin typeface="Times New Roman"/>
                <a:cs typeface="Times New Roman"/>
              </a:rPr>
              <a:t>'</a:t>
            </a:r>
            <a:endParaRPr sz="408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88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 - domyślny format access.log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180EB6-BD2B-4F7D-8EE0-FFC63131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2227"/>
            <a:ext cx="12192000" cy="4401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4688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A1DF-23BE-4AB7-94EA-E55F5969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u="sng"/>
              <a:t>Źródła użytych grafik</a:t>
            </a:r>
            <a:endParaRPr lang="pl-PL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09664-3B9D-4ED2-8FC0-03E325ED2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1100"/>
              <a:t>https://www.flaticon.com/free-icon/firewall_811683</a:t>
            </a:r>
            <a:endParaRPr lang="en-US" sz="1100"/>
          </a:p>
          <a:p>
            <a:r>
              <a:rPr lang="pl-PL" sz="1100"/>
              <a:t>https://cdn3.vectorstock.com/i/1000x1000/31/62/anti-virus-vector-103162.jpg</a:t>
            </a:r>
            <a:endParaRPr lang="en-US" sz="1100"/>
          </a:p>
          <a:p>
            <a:r>
              <a:rPr lang="pl-PL" sz="1100"/>
              <a:t>https://talosintelligence.com/assets/logo_snort_full-a18405777b08c5206933fecd2b1b8eab9f92cdc9a6f2427ca7a1dbeef297f79c.svg</a:t>
            </a:r>
            <a:endParaRPr lang="en-US" sz="1100"/>
          </a:p>
          <a:p>
            <a:r>
              <a:rPr lang="pl-PL" sz="1100"/>
              <a:t>https://www.leaseweb.com/sites/default/files/Images/09_Products/siem-soc-diagram%402x.png</a:t>
            </a:r>
            <a:endParaRPr lang="en-US" sz="1100"/>
          </a:p>
          <a:p>
            <a:r>
              <a:rPr lang="pl-PL" sz="1100"/>
              <a:t>https://www.cloudflare.com/resources/images/slt3lc6tev37/5ixfRhqidLTnJO3hpkmxjE/b2653080e575173f0844e3e294bec6d9/what-is-the-network-layer.png</a:t>
            </a:r>
            <a:endParaRPr lang="en-US" sz="1100"/>
          </a:p>
          <a:p>
            <a:r>
              <a:rPr lang="pl-PL" sz="1100"/>
              <a:t>https://marvel-b1-cdn.bc0a.com/f00000000165823/www.checkpoint.com/wp-content/uploads/cloudguard-log.ic-siem-logo-2.png</a:t>
            </a:r>
            <a:endParaRPr lang="en-US" sz="1100"/>
          </a:p>
          <a:p>
            <a:r>
              <a:rPr lang="pl-PL" sz="1100"/>
              <a:t>https://upload.wikimedia.org/wikipedia/commons/5/5b/Firewall.png</a:t>
            </a:r>
            <a:endParaRPr lang="en-US" sz="1100"/>
          </a:p>
          <a:p>
            <a:r>
              <a:rPr lang="en-US" sz="1100"/>
              <a:t>https://commons.wikimedia.org/wiki/File:Blue_computer_icon.svg</a:t>
            </a:r>
          </a:p>
          <a:p>
            <a:r>
              <a:rPr lang="en-US" sz="1100"/>
              <a:t>https://www.cisco.com/c/en/us/products/security/email-security-appliance/data-loss-prevention-dlp/jcr:content/Grid/category_atl/layout-category-atl/anchor_info_4f4b.img.jpg/1599780282568.jpg</a:t>
            </a:r>
          </a:p>
          <a:p>
            <a:r>
              <a:rPr lang="en-US" sz="1100"/>
              <a:t>https://encrypted-tbn0.gstatic.com/images?q=tbn%3AANd9GcThSa8hDTn3faFNBWBc-aVcngP1vRcLzT2Xfw&amp;usqp=CAU</a:t>
            </a:r>
          </a:p>
          <a:p>
            <a:r>
              <a:rPr lang="en-US" sz="1100"/>
              <a:t>https://www.recordedfuture.com/wp-content/uploads/cyber-threat-hunting.png</a:t>
            </a:r>
          </a:p>
          <a:p>
            <a:r>
              <a:rPr lang="en-US" sz="1100"/>
              <a:t>https://www.kindpng.com/imgv/iJTThRR_-honey-pot-emoji-honey-emoji-png/</a:t>
            </a:r>
          </a:p>
          <a:p>
            <a:r>
              <a:rPr lang="en-US" sz="1100"/>
              <a:t>https://swoslpnetwork.files.wordpress.com/2012/02/telephone.jpg</a:t>
            </a:r>
          </a:p>
        </p:txBody>
      </p:sp>
    </p:spTree>
    <p:extLst>
      <p:ext uri="{BB962C8B-B14F-4D97-AF65-F5344CB8AC3E}">
        <p14:creationId xmlns:p14="http://schemas.microsoft.com/office/powerpoint/2010/main" val="244641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44A882EA-D419-4CC2-A934-BBA1FCE05273}"/>
              </a:ext>
            </a:extLst>
          </p:cNvPr>
          <p:cNvSpPr txBox="1"/>
          <p:nvPr/>
        </p:nvSpPr>
        <p:spPr>
          <a:xfrm>
            <a:off x="1475725" y="66624"/>
            <a:ext cx="10603567" cy="12849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1527">
              <a:tabLst>
                <a:tab pos="2285133" algn="l"/>
              </a:tabLst>
              <a:defRPr/>
            </a:pPr>
            <a:r>
              <a:rPr lang="en-US" sz="4175" b="1" spc="254">
                <a:solidFill>
                  <a:srgbClr val="484646"/>
                </a:solidFill>
                <a:latin typeface="Consolas" panose="020B0609020204030204" pitchFamily="49" charset="0"/>
                <a:cs typeface="Arial"/>
              </a:rPr>
              <a:t>LOGI - przykład #1 - httpd  - przykład ofensywnego rekonesansu</a:t>
            </a:r>
            <a:endParaRPr sz="4175" b="1">
              <a:latin typeface="Consolas" panose="020B0609020204030204" pitchFamily="49" charset="0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1BC7-F3A2-4E6E-8AC1-4CB21BD3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7" y="66624"/>
            <a:ext cx="971377" cy="1072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5BAEE6-4CC0-4646-B694-504ED4C5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80" y="1533813"/>
            <a:ext cx="89820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01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3594</Words>
  <Application>Microsoft Office PowerPoint</Application>
  <PresentationFormat>Widescreen</PresentationFormat>
  <Paragraphs>413</Paragraphs>
  <Slides>80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Consolas</vt:lpstr>
      <vt:lpstr>Times New Roman</vt:lpstr>
      <vt:lpstr>Office Theme</vt:lpstr>
      <vt:lpstr>Wykrywanie i reagowanie na incydenty bezpieczeństwa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Metryki?</vt:lpstr>
      <vt:lpstr>PowerPoint Presentation</vt:lpstr>
      <vt:lpstr>Źródła użytych grafik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Wykrywanie i reagowanie na incydenty bezpieczeństwa</dc:title>
  <dc:creator>Julian Horoszkiewicz</dc:creator>
  <cp:lastModifiedBy>Julian Horoszkiewicz</cp:lastModifiedBy>
  <cp:revision>525</cp:revision>
  <dcterms:created xsi:type="dcterms:W3CDTF">2020-02-01T16:36:23Z</dcterms:created>
  <dcterms:modified xsi:type="dcterms:W3CDTF">2020-11-07T14:05:06Z</dcterms:modified>
</cp:coreProperties>
</file>